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95f2944c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单克隆抗体的制备和应用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8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1.png"/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42.png"/><Relationship Id="rId1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16_1#5d7b0913f?vop=1&amp;pid=6e2f6d032&amp;color=0,0,0&amp;vtp=1&amp;bt=1&amp;bbb=1&amp;hb=1"/>
              <p:cNvSpPr/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已知物质A可以阻断其中的全合成途径，骨髓瘤细胞不能进行补救合成途径，所以用添加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三种物质的培养基来筛选时，瘤细胞和瘤瘤细胞两种途径都无法进行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，所以无法合成核苷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，从而无法在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培养基上增殖。杂交瘤细胞（由B淋巴细胞和骨髓瘤细胞融合产生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）的全合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成途径虽然被物质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A阻断，但由于其中的B淋巴细胞保留了能利用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物质合成核苷酸的补救合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成途径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，故可以继续增殖。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16_1#5d7b0913f?vop=1&amp;pid=6e2f6d03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3106" b="-19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ceb74cc08?pid=6e2f6d032&amp;color=0,0,0&amp;vtp=1&amp;bt=1&amp;bbb=1&amp;hb=1"/>
          <p:cNvSpPr/>
          <p:nvPr/>
        </p:nvSpPr>
        <p:spPr>
          <a:xfrm>
            <a:off x="722376" y="96926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②将第一次筛选获得的细胞进行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，该细胞具有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8_1#ceb74cc08.blank?pid=6e2f6d032&amp;color=0,0,0&amp;vpa=6&amp;vtp=1&amp;bbb=1"/>
          <p:cNvSpPr/>
          <p:nvPr/>
        </p:nvSpPr>
        <p:spPr>
          <a:xfrm>
            <a:off x="4287901" y="931164"/>
            <a:ext cx="1454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4" name="QB_6_AN.19_1#ceb74cc08.blank?pid=6e2f6d032&amp;color=0,0,0&amp;vpa=7&amp;vtp=1&amp;bbb=1"/>
          <p:cNvSpPr/>
          <p:nvPr/>
        </p:nvSpPr>
        <p:spPr>
          <a:xfrm>
            <a:off x="6065901" y="931164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抗体检测</a:t>
            </a:r>
            <a:endParaRPr lang="en-US" altLang="zh-CN" sz="2000" dirty="0"/>
          </a:p>
        </p:txBody>
      </p:sp>
      <p:sp>
        <p:nvSpPr>
          <p:cNvPr id="5" name="QB_6_AN.20_1#ceb74cc08.blank?pid=6e2f6d032&amp;color=0,0,0&amp;vpa=8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能产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生所需抗体的杂交瘤细胞</a:t>
            </a:r>
            <a:endParaRPr lang="en-US" altLang="zh-CN" sz="2000" dirty="0"/>
          </a:p>
        </p:txBody>
      </p:sp>
      <p:sp>
        <p:nvSpPr>
          <p:cNvPr id="6" name="QB_6_AN.21_1#ceb74cc08.blank?pid=6e2f6d032&amp;color=0,0,0&amp;vpa=9&amp;vtp=1&amp;bbb=1"/>
          <p:cNvSpPr/>
          <p:nvPr/>
        </p:nvSpPr>
        <p:spPr>
          <a:xfrm>
            <a:off x="5176901" y="1369314"/>
            <a:ext cx="450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既能迅速大量增殖，又能产生特定抗体</a:t>
            </a:r>
            <a:endParaRPr lang="en-US" altLang="zh-CN" sz="2000" dirty="0"/>
          </a:p>
        </p:txBody>
      </p:sp>
      <p:sp>
        <p:nvSpPr>
          <p:cNvPr id="7" name="QB_6_AS.22_1#ceb74cc08?vop=1&amp;pid=6e2f6d032&amp;color=0,0,0&amp;vtp=1&amp;bbb=1&amp;hb=1"/>
          <p:cNvSpPr/>
          <p:nvPr/>
        </p:nvSpPr>
        <p:spPr>
          <a:xfrm>
            <a:off x="722376" y="1920367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将第一次筛选获得的细胞进行克隆化培养和抗体检测，经过多次筛选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，就可以获得能分泌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所需抗体的杂交瘤细胞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，杂交瘤细胞具有既能迅速大量增殖，又能产生特定抗体的特点。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3_1#1e0ea9c74?pid=5d801fcdd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的双特异性抗体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结合，为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细胞激活提供了刺激信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号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。结合题干及图分析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，该双特异性抗体协助杀伤癌细胞的机理是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23_1#1e0ea9c74?pid=5d801fcd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791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4_1#1e0ea9c74.blank?pid=5d801fcdd&amp;color=0,0,0&amp;vpa=10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既能使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𝐂𝐃</m:t>
                    </m:r>
                    <m:r>
                      <a:rPr lang="en-US" altLang="zh-CN" sz="2000" b="1" i="1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𝟐𝟖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又实现了癌细胞与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细胞的聚集，最终激活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𝐓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24_1#1e0ea9c74.blank?pid=5d801fcdd&amp;color=0,0,0&amp;vpa=1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-1322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5_1#1e0ea9c74?vop=1&amp;pid=5d801fcdd&amp;color=0,0,0&amp;vtp=1&amp;bbb=1&amp;hb=1"/>
              <p:cNvSpPr/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协助杀伤癌细胞的机理是双特异性抗体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既能结合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接收激活信号，又能结合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，实现了癌细胞与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细胞的聚集，从而有效激活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细胞杀伤癌细胞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25_1#1e0ea9c74?vop=1&amp;pid=5d801fcd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26134"/>
              </a:xfrm>
              <a:prstGeom prst="rect">
                <a:avLst/>
              </a:prstGeom>
              <a:blipFill rotWithShape="1">
                <a:blip r:embed="rId3"/>
                <a:stretch>
                  <a:fillRect l="-4" t="-24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6_1#3b6ebfc14?pid=f6b1c4e09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[北京海淀区2024高二期末]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黄曲霉毒素（AFB）是黄曲霉（一种真菌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）产生的具有极强致癌力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的代谢产物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。为准确检测食品中残留的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，科研人员开展了下列研究。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26_1#3b6ebfc14?pid=f6b1c4e0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850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27_1#b7f31955b?pid=3b6ebfc14&amp;color=0,0,0&amp;vtp=1&amp;bbb=1&amp;hb=1"/>
              <p:cNvSpPr/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（1）科研人员利用小鼠制备抗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，过程如图1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。杂交瘤细胞需进行步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骤Ⅱ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和Ⅲ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检测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，经过多次筛选。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27_1#b7f31955b?pid=3b6ebfc1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34203"/>
                <a:ext cx="10753344" cy="843153"/>
              </a:xfrm>
              <a:prstGeom prst="rect">
                <a:avLst/>
              </a:prstGeom>
              <a:blipFill rotWithShape="1">
                <a:blip r:embed="rId2"/>
                <a:stretch>
                  <a:fillRect l="-4" t="-38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28_1#b7f31955b.blank?pid=3b6ebfc14&amp;color=0,0,0&amp;vpa=11&amp;vtp=1&amp;bbb=1"/>
          <p:cNvSpPr/>
          <p:nvPr/>
        </p:nvSpPr>
        <p:spPr>
          <a:xfrm>
            <a:off x="1239901" y="2234253"/>
            <a:ext cx="1454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克隆化培养</a:t>
            </a:r>
            <a:endParaRPr lang="en-US" altLang="zh-CN" sz="2000" dirty="0"/>
          </a:p>
        </p:txBody>
      </p:sp>
      <p:sp>
        <p:nvSpPr>
          <p:cNvPr id="5" name="QB_5_AN.30_1#b7f31955b.blank?pid=3b6ebfc14&amp;color=0,0,0&amp;vpa=12&amp;vtp=1&amp;bbb=1"/>
          <p:cNvSpPr/>
          <p:nvPr/>
        </p:nvSpPr>
        <p:spPr>
          <a:xfrm>
            <a:off x="3271901" y="2234253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抗体</a:t>
            </a:r>
            <a:endParaRPr lang="en-US" altLang="zh-CN" sz="2000" dirty="0"/>
          </a:p>
        </p:txBody>
      </p:sp>
      <p:pic>
        <p:nvPicPr>
          <p:cNvPr id="6" name="QB_5_BD.29_1#b7f31955b?pid=3b6ebfc1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805753"/>
            <a:ext cx="4535424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31_1#b7f31955b?vop=1&amp;pid=3b6ebfc14&amp;color=0,0,0&amp;vtp=1&amp;bbb=1&amp;hb=1"/>
              <p:cNvSpPr/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图1为利用小鼠制备抗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的单克隆抗体的过程，其中步骤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Ⅰ为诱导细胞融合并筛选得到杂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，需进一步通过步骤Ⅱ克隆化培养和步骤Ⅲ抗体检测，经过多次筛选得到能产生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抗的杂交瘤细胞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5_AS.31_1#b7f31955b?vop=1&amp;pid=3b6ebfc1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77353"/>
                <a:ext cx="10753344" cy="1326134"/>
              </a:xfrm>
              <a:prstGeom prst="rect">
                <a:avLst/>
              </a:prstGeom>
              <a:blipFill rotWithShape="1">
                <a:blip r:embed="rId4"/>
                <a:stretch>
                  <a:fillRect l="-4" t="-24" r="-673" b="-34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2_1#7cf04c4ef?pid=3b6ebfc14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（2）食品中的有害残留毒素还可能有橘霉素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0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。若想确认上述流程获得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，应补充的检测和结果是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2_1#7cf04c4ef?pid=3b6ebfc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1027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3_1#7cf04c4ef.blank?pid=3b6ebfc14&amp;color=0,0,0&amp;vpa=13&amp;vtp=1&amp;bbb=1&amp;hb=1"/>
              <p:cNvSpPr/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2000" b="1" i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𝐀𝐅𝐁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单抗分别与橘霉素、伏马菌素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𝐁</m:t>
                        </m:r>
                      </m:e>
                      <m:sub>
                        <m:r>
                          <a:rPr lang="en-US" altLang="zh-CN" sz="2000" b="1" i="1">
                            <a:solidFill>
                              <a:srgbClr val="00B05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1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—抗体杂交，结果为阴性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33_1#7cf04c4ef.blank?pid=3b6ebfc14&amp;color=0,0,0&amp;vpa=1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91100"/>
                <a:ext cx="10749631" cy="865759"/>
              </a:xfrm>
              <a:prstGeom prst="rect">
                <a:avLst/>
              </a:prstGeom>
              <a:blipFill rotWithShape="1">
                <a:blip r:embed="rId2"/>
                <a:stretch>
                  <a:fillRect l="-4" t="-52" r="1" b="-45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4_1#7cf04c4ef?vop=1&amp;pid=3b6ebfc14&amp;color=0,0,0&amp;vtp=1&amp;bbb=1&amp;hb=1"/>
              <p:cNvSpPr/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若想确认上述流程获得的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单抗具有极强的特异性，可以让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单抗与食品中可能残留的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其他有害残留毒素如橘霉素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CIT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、伏马菌素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FB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000000"/>
                            </a:solidFill>
                            <a:latin typeface="Cambria Math" panose="02040503050406030204" pitchFamily="34" charset="0"/>
                            <a:ea typeface="Cambria Math" panose="02040503050406030204" pitchFamily="34" charset="-122"/>
                            <a:cs typeface="Cambria Math" panose="0204050305040603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进行抗原—抗体杂交，结果为阴性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单抗具有极强的特异性。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4_1#7cf04c4ef?vop=1&amp;pid=3b6ebfc1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1389634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r="-1110" b="-32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5_1#faff37adc?htil=4&amp;pid=3b6ebfc1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5655" y="1054296"/>
            <a:ext cx="493776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5_2#faff37adc?htil=4&amp;pid=3b6ebfc14&amp;color=0,0,0&amp;vtp=1&amp;bt=1&amp;bbb=1&amp;hb=1&amp;hs=1"/>
              <p:cNvSpPr/>
              <p:nvPr/>
            </p:nvSpPr>
            <p:spPr>
              <a:xfrm>
                <a:off x="722376" y="972000"/>
                <a:ext cx="5678424" cy="2685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（3）科研人员拟将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单抗固定在一种新材料上，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“检测探针”。已知材料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在稳定性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、发光性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能等方面有明显优势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，但它很难与抗体结合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；物质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可以提高材料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对抗体的亲和力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。制备检测探针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的流程如图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2，探针发光性能与物质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的浓度关系如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5_2#faff37adc?htil=4&amp;pid=3b6ebfc14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678424" cy="2685034"/>
              </a:xfrm>
              <a:prstGeom prst="rect">
                <a:avLst/>
              </a:prstGeom>
              <a:blipFill rotWithShape="1">
                <a:blip r:embed="rId2"/>
                <a:stretch>
                  <a:fillRect l="-7" t="-17" r="-2281" b="-16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35_3#faff37adc?pid=3b6ebfc14&amp;color=0,0,0&amp;vtp=1&amp;bbb=1&amp;hb=1&amp;hs=1"/>
              <p:cNvSpPr/>
              <p:nvPr/>
            </p:nvSpPr>
            <p:spPr>
              <a:xfrm>
                <a:off x="722376" y="3663003"/>
                <a:ext cx="1075334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依据图3结果，科研人员选择物质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作为生产检测探针的条件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，原因是在该浓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度下，探针发光性能与更高浓度时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而该浓度可节省成本。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BD.35_3#faff37adc?pid=3b6ebfc14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63003"/>
                <a:ext cx="10753344" cy="843153"/>
              </a:xfrm>
              <a:prstGeom prst="rect">
                <a:avLst/>
              </a:prstGeom>
              <a:blipFill rotWithShape="1">
                <a:blip r:embed="rId3"/>
                <a:stretch>
                  <a:fillRect l="-4" t="-38" r="-100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36_1#faff37adc.blank?pid=3b6ebfc14&amp;color=0,0,0&amp;vpa=14&amp;vtp=1&amp;bbb=1"/>
          <p:cNvSpPr/>
          <p:nvPr/>
        </p:nvSpPr>
        <p:spPr>
          <a:xfrm>
            <a:off x="4541901" y="4063053"/>
            <a:ext cx="323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差异很小（或无显著差异）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37_1#faff37adc?vop=1&amp;pid=3b6ebfc14&amp;color=0,0,0&amp;vtp=1&amp;bbb=1&amp;hb=1"/>
              <p:cNvSpPr/>
              <p:nvPr/>
            </p:nvSpPr>
            <p:spPr>
              <a:xfrm>
                <a:off x="722376" y="4507553"/>
                <a:ext cx="10753344" cy="93599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图3结果表明，在物质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时，探针发光性能与更高浓度时差异很小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可节省成本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，因此科研人员选择该浓度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0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.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mg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mL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作为生产检测探针的条件。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37_1#faff37adc?vop=1&amp;pid=3b6ebfc1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07553"/>
                <a:ext cx="10753344" cy="935990"/>
              </a:xfrm>
              <a:prstGeom prst="rect">
                <a:avLst/>
              </a:prstGeom>
              <a:blipFill rotWithShape="1">
                <a:blip r:embed="rId4"/>
                <a:stretch>
                  <a:fillRect l="-4" t="-35" b="-58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8_1#a43310763?htil=5&amp;pid=3b6ebfc14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6556" y="2302501"/>
            <a:ext cx="4818888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8_2#a43310763?htil=5&amp;pid=3b6ebfc14&amp;color=0,0,0&amp;vtp=1&amp;bt=1&amp;bbb=1&amp;hb=1"/>
              <p:cNvSpPr/>
              <p:nvPr/>
            </p:nvSpPr>
            <p:spPr>
              <a:xfrm>
                <a:off x="722376" y="972000"/>
                <a:ext cx="10787752" cy="102648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（4）科研人员制备定量检测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的免疫试纸，如图4。测定样品前，先配制一系列不同浓度的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Cambria Math" panose="02040503050406030204" pitchFamily="34" charset="-122"/>
                  <a:cs typeface="Cambria Math" panose="02040503050406030204" pitchFamily="34" charset="-120"/>
                </a:endParaRPr>
              </a:p>
              <a:p>
                <a:pPr algn="l" latinLnBrk="1">
                  <a:lnSpc>
                    <a:spcPts val="36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标准溶液，分别与等量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单抗探针”混合均匀，滴至加样处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8_2#a43310763?htil=5&amp;pid=3b6ebfc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87752" cy="1026482"/>
              </a:xfrm>
              <a:prstGeom prst="rect">
                <a:avLst/>
              </a:prstGeom>
              <a:blipFill rotWithShape="1">
                <a:blip r:embed="rId2"/>
                <a:stretch>
                  <a:fillRect l="-4" t="-44" r="-177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38_3#a43310763?htil=6&amp;pid=3b6ebfc1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54295"/>
            <a:ext cx="5239512" cy="42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38_4#a43310763?htil=6&amp;pid=3b6ebfc14&amp;color=0,0,0&amp;vtp=1&amp;bt=1&amp;bbb=1&amp;hb=1"/>
              <p:cNvSpPr/>
              <p:nvPr/>
            </p:nvSpPr>
            <p:spPr>
              <a:xfrm>
                <a:off x="722376" y="972000"/>
                <a:ext cx="5376672" cy="17706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科研人员测定了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线、C线的发光值，从而绘制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出特定范围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浓度的线性标准曲线（如图5），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</a:t>
                </a:r>
                <a:r>
                  <a:rPr lang="en-US" altLang="zh-CN" sz="200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选填字母）可作为后续检测食品中是</a:t>
                </a:r>
                <a:endParaRPr lang="en-US" altLang="zh-CN" sz="2000" b="0" i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BD.38_4#a43310763?htil=6&amp;pid=3b6ebfc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376672" cy="1770634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-3297" b="-25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39_1#a43310763.blank?pid=3b6ebfc14&amp;color=0,0,0&amp;vpa=15&amp;vtp=1"/>
          <p:cNvSpPr/>
          <p:nvPr/>
        </p:nvSpPr>
        <p:spPr>
          <a:xfrm>
            <a:off x="1201801" y="1848300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40_1#a43310763?vop=1&amp;pid=3b6ebfc14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根据科研人员制备免疫试纸和检测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的原理（用一系列不同浓度的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标准溶液分别与等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MP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单抗探针”混合）可推知随着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浓度增加，与之结合的探针增加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发光值减小，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发光值增大，即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发光值比下降，绘制出特定范围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浓度的线性标准曲线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D可作为后续检测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食品中是否含有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AFB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的参照曲线。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40_1#a43310763?vop=1&amp;pid=3b6ebfc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333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6b1c4e09.fixed?pid=95f2944c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f6b1c4e09.fixed?pid=95f2944c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单克隆抗体的制备和应用</a:t>
            </a:r>
            <a:endParaRPr lang="en-US" altLang="zh-CN" sz="4400" dirty="0"/>
          </a:p>
        </p:txBody>
      </p:sp>
      <p:pic>
        <p:nvPicPr>
          <p:cNvPr id="4" name="C_3#f6b1c4e09.fixed?pid=95f2944c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6b1c4e09.fixed?pid=95f2944c7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260d89f34?htil=1&amp;pid=f6b1c4e0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8946" y="1054295"/>
            <a:ext cx="4261104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260d89f34?htil=1&amp;pid=f6b1c4e09&amp;color=0,0,0&amp;vtp=1&amp;bt=1&amp;bbb=1&amp;hb=1&amp;hs=1"/>
              <p:cNvSpPr/>
              <p:nvPr/>
            </p:nvSpPr>
            <p:spPr>
              <a:xfrm>
                <a:off x="722376" y="972000"/>
                <a:ext cx="6355080" cy="26719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[福建百校2025高二联考]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流感病毒表面的神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经氨酸酶有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4个抗原决定簇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，一种抗原决定簇只能刺激机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体产生一种抗体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Ab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。由多种抗原决定簇刺激机体产生的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多种抗体的总和称为多克隆抗体。如图为制备多克隆抗体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简称“多抗”）和单克隆抗体（简称“单抗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”）的示意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1_2#260d89f34?htil=1&amp;pid=f6b1c4e0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355080" cy="2671953"/>
              </a:xfrm>
              <a:prstGeom prst="rect">
                <a:avLst/>
              </a:prstGeom>
              <a:blipFill rotWithShape="1">
                <a:blip r:embed="rId2"/>
                <a:stretch>
                  <a:fillRect l="-6" t="-17" r="-1942" b="-16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260d89f34.bracket?pid=f6b1c4e09&amp;color=0,0,0&amp;vpa=1&amp;vtp=1"/>
          <p:cNvSpPr/>
          <p:nvPr/>
        </p:nvSpPr>
        <p:spPr>
          <a:xfrm>
            <a:off x="3462401" y="32389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260d89f34.choices?pid=f6b1c4e09&amp;color=0,0,0&amp;vtp=1&amp;bbb=1&amp;hb=1&amp;hs=1"/>
              <p:cNvSpPr/>
              <p:nvPr/>
            </p:nvSpPr>
            <p:spPr>
              <a:xfrm>
                <a:off x="722376" y="369615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A.多抗由单一B细胞克隆产生，可以识别多种抗原表位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.利用灭活病毒诱导法融合骨髓瘤细胞与B细胞时，细胞膜上的蛋白质分子和脂质分子会重新排布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.筛选②需要将抗体检测呈阴性的杂交瘤细胞注射到小鼠腹腔进行培养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流感病毒部分抗原结构改变后，会出现多抗失效而单抗有效的情况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260d89f34.choices?pid=f6b1c4e09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96150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25" r="-91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260d89f34?vop=1&amp;pid=f6b1c4e09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由题意可知，一种抗原决定簇只能刺激机体产生一种抗体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，由多种抗原决定簇刺激机体产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生的多种抗体的总和称为多克隆抗体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，因此多抗由多种B细胞克隆产生，A错误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；利用灭活病毒诱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导法融合骨髓瘤细胞与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B细胞时，细胞膜上的蛋白质分子和脂质分子会重新排布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，有利于细胞融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，B正确；筛选②需要将抗体检测呈阳性的杂交瘤细胞注射到小鼠腹腔进行培养，C错误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；甲型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流感病毒部分抗原结构改变后，会出现与该抗原对应的单抗失效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，而多抗中含有针对其他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抗原的抗体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，可能仍有效，D错误。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260d89f34?vop=1&amp;pid=f6b1c4e0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f2176c424?htil=2&amp;pid=f6b1c4e09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5573" y="1054295"/>
            <a:ext cx="4818888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2#f2176c424?htil=2&amp;pid=f6b1c4e09&amp;color=0,0,0&amp;vtp=1&amp;bt=1&amp;bbb=1&amp;hb=1&amp;hs=1"/>
              <p:cNvSpPr/>
              <p:nvPr/>
            </p:nvSpPr>
            <p:spPr>
              <a:xfrm>
                <a:off x="722376" y="972000"/>
                <a:ext cx="5797296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[山东青岛2025高二期中]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猪细小病毒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致猪患细小病毒传染病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蛋白参与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猪感染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PPV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蛋白抗体。研究发现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黄色葡萄球菌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A蛋白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蛋白均能与抗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白抗体特异性结合。为探究它们与抗体的结合位点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4_2#f2176c424?htil=2&amp;pid=f6b1c4e0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797296" cy="2227834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1246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5_1#f2176c424.bracket?pid=f6b1c4e09&amp;color=0,0,0&amp;vpa=2&amp;vtp=1"/>
          <p:cNvSpPr/>
          <p:nvPr/>
        </p:nvSpPr>
        <p:spPr>
          <a:xfrm>
            <a:off x="10067989" y="3643952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f2176c424.choices?pid=f6b1c4e09&amp;color=0,0,0&amp;vtp=1&amp;bbb=1"/>
              <p:cNvSpPr/>
              <p:nvPr/>
            </p:nvSpPr>
            <p:spPr>
              <a:xfrm>
                <a:off x="722376" y="4050352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A.在小鼠体内培养杂交瘤细胞时应从小鼠脾脏中提取特异性抗体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.步骤③获得的杂交瘤细胞中具有来自B淋巴细胞和骨髓瘤细胞的两个细胞核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.步骤④需经过克隆化培养和抗体检测获得产生抗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.分析图2可知，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蛋白分别与抗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f2176c424.choices?pid=f6b1c4e0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50352"/>
                <a:ext cx="10753344" cy="1796034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4_2#f2176c424?htil=2&amp;pid=f6b1c4e09&amp;color=0,0,0&amp;vtp=1&amp;bt=1&amp;bbb=1&amp;hb=1&amp;hs=1"/>
              <p:cNvSpPr/>
              <p:nvPr/>
            </p:nvSpPr>
            <p:spPr>
              <a:xfrm>
                <a:off x="722376" y="3205802"/>
                <a:ext cx="10752014" cy="8431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是否相同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，研究人员通过图1所示流程制备了抗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蛋白的单克隆抗体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，并将其分为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分，电泳后分别用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蛋白作探针进行杂交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4_2#f2176c424?htil=2&amp;pid=f6b1c4e0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05802"/>
                <a:ext cx="10752014" cy="843153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r="5" b="-53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f2176c424?vop=1&amp;pid=f6b1c4e09&amp;color=0,0,0&amp;vtp=1&amp;bt=1&amp;bbb=1&amp;hb=1"/>
              <p:cNvSpPr/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在小鼠体内培养杂交瘤细胞是将杂交瘤细胞注射到小鼠腹腔内增殖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，需要从小鼠腹水中提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取特异性抗体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，而不是从脾脏中提取，A错误；步骤③获得的杂交瘤细胞是由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B淋巴细胞和骨髓瘤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细胞融合形成的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，具有一个细胞核，该细胞核融合了B淋巴细胞和骨髓瘤细胞的核物质，B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④需经过克隆化培养和抗体检测，从而获得能稳定产生抗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蛋白抗体的杂交瘤细胞，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；从图2可以看出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部分结合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SPA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NS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蛋白抗体的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Fc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部分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f2176c424?vop=1&amp;pid=f6b1c4e0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104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1181" b="-1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7_1#5d801fcdd?pid=f6b1c4e09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[湖北武汉重点中学5G联合体2025高二联考]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双特异性抗体具有两个不同的抗原结合位点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同时结合两种不同的抗原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。前列腺癌细胞表面有高表达的前列腺特异性膜抗原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细胞表面受体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细胞的有效激活依赖两个条件：一是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接收激活信号，二是实现癌细胞与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细胞的聚集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。图甲为科研人员尝试构建产生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的特异性抗体的杂交瘤细胞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；图乙为双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特异性抗体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PSMA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CD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28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的结构及作用机理图。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7_1#5d801fcdd?pid=f6b1c4e0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175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7_3#5d801fcdd?iti=1&amp;htil=1&amp;pid=f6b1c4e09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1560" y="3332803"/>
            <a:ext cx="471830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7_4#5d801fcdd?iti=2&amp;htil=1&amp;pid=f6b1c4e0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6408" y="3488251"/>
            <a:ext cx="1892808" cy="168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7_5#5d801fcdd?iti=1&amp;htil=1&amp;pid=f6b1c4e09&amp;color=0,0,0&amp;vtp=1"/>
          <p:cNvSpPr/>
          <p:nvPr/>
        </p:nvSpPr>
        <p:spPr>
          <a:xfrm>
            <a:off x="3255137" y="52977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7_6#5d801fcdd?iti=2&amp;htil=1&amp;pid=f6b1c4e09&amp;color=0,0,0&amp;vtp=1"/>
          <p:cNvSpPr/>
          <p:nvPr/>
        </p:nvSpPr>
        <p:spPr>
          <a:xfrm>
            <a:off x="8627237" y="5297747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_1#7c1d01217?pid=5d801fcd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（1）相较于植物体细胞杂交技术中所用的诱导原生质体融合的方法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，图甲中所示的诱导融合特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有的方法是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9_1#7c1d01217.blank?pid=5d801fcdd&amp;color=0,0,0&amp;vpa=3&amp;vtp=1&amp;bbb=1"/>
          <p:cNvSpPr/>
          <p:nvPr/>
        </p:nvSpPr>
        <p:spPr>
          <a:xfrm>
            <a:off x="2001901" y="1372050"/>
            <a:ext cx="170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灭活病毒诱导</a:t>
            </a:r>
            <a:endParaRPr lang="en-US" altLang="zh-CN" sz="2000" dirty="0"/>
          </a:p>
        </p:txBody>
      </p:sp>
      <p:sp>
        <p:nvSpPr>
          <p:cNvPr id="4" name="QB_5_AS.10_1#7c1d01217?vop=1&amp;pid=5d801fcdd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相较于诱导植物细胞融合，图甲动物细胞融合所特有的诱导方法是灭活病毒诱导法。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_1#6e2f6d032?pid=5d801fcdd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（2）为得到杂交瘤细胞需进行两次筛选。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12_1#5d7b0913f?pid=6e2f6d032&amp;color=0,0,0&amp;vtp=1&amp;bbb=1&amp;hb=1"/>
              <p:cNvSpPr/>
              <p:nvPr/>
            </p:nvSpPr>
            <p:spPr>
              <a:xfrm>
                <a:off x="722376" y="1435169"/>
                <a:ext cx="10753344" cy="22147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①第一次筛选目的是得到杂交瘤细胞。核苷酸合成有两个途径，如图丙所示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。骨髓瘤细胞只能利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用全合成途径进行无限增殖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；B淋巴细胞两种途径都能进行。现用加入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三种物质的“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培养基”来筛选未融合的或两两融合的细胞时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选填简称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“瘤细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”“B细胞”“瘤瘤细胞”“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BB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细胞”或“B瘤细胞”）会因无法进行图中途径而在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基上不能增殖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。杂交瘤细胞在“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HAT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培养基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”上可以通过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途径合成核酸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BD.12_1#5d7b0913f?pid=6e2f6d03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35169"/>
                <a:ext cx="10753344" cy="2214753"/>
              </a:xfrm>
              <a:prstGeom prst="rect">
                <a:avLst/>
              </a:prstGeom>
              <a:blipFill rotWithShape="1">
                <a:blip r:embed="rId1"/>
                <a:stretch>
                  <a:fillRect l="-4" t="-3" r="-402" b="-20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13_1#5d7b0913f.blank?pid=6e2f6d032&amp;color=0,0,0&amp;vpa=4&amp;vtp=1&amp;bbb=1"/>
          <p:cNvSpPr/>
          <p:nvPr/>
        </p:nvSpPr>
        <p:spPr>
          <a:xfrm>
            <a:off x="7058089" y="2311469"/>
            <a:ext cx="2216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瘤细胞、瘤瘤细胞</a:t>
            </a:r>
            <a:endParaRPr lang="en-US" altLang="zh-CN" sz="2000" dirty="0"/>
          </a:p>
        </p:txBody>
      </p:sp>
      <p:sp>
        <p:nvSpPr>
          <p:cNvPr id="5" name="QB_6_AN.15_1#5d7b0913f.blank?pid=6e2f6d032&amp;color=0,0,0&amp;vpa=5&amp;vtp=1&amp;bbb=1"/>
          <p:cNvSpPr/>
          <p:nvPr/>
        </p:nvSpPr>
        <p:spPr>
          <a:xfrm>
            <a:off x="7058089" y="3206819"/>
            <a:ext cx="120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补救合成</a:t>
            </a:r>
            <a:endParaRPr lang="en-US" altLang="zh-CN" sz="2000" dirty="0"/>
          </a:p>
        </p:txBody>
      </p:sp>
      <p:pic>
        <p:nvPicPr>
          <p:cNvPr id="6" name="QB_6_BD.14_1#5d7b0913f?iti=3&amp;pid=6e2f6d03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3780478"/>
            <a:ext cx="4764024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6_BD.14_2#5d7b0913f?iti=3&amp;pid=6e2f6d032&amp;color=0,0,0&amp;vtp=1"/>
          <p:cNvSpPr/>
          <p:nvPr/>
        </p:nvSpPr>
        <p:spPr>
          <a:xfrm>
            <a:off x="5938901" y="499561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3872</Words>
  <Application>WPS 演示</Application>
  <PresentationFormat>宽屏</PresentationFormat>
  <Paragraphs>168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2025-10-21T13:05:00Z</dcterms:created>
  <dcterms:modified xsi:type="dcterms:W3CDTF">2025-10-22T08:42:56Z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71C5DCAAE77448FF9C4DAE3F23611AD3_12</vt:lpwstr>
  </property>
  <property fmtid="{D5CDD505-2E9C-101B-9397-08002B2CF9AE}" pid="3" name="KSOProductBuildVer">
    <vt:lpwstr>2052-12.1.0.23125</vt:lpwstr>
  </property>
</Properties>
</file>